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7"/>
  </p:notesMasterIdLst>
  <p:handoutMasterIdLst>
    <p:handoutMasterId r:id="rId38"/>
  </p:handoutMasterIdLst>
  <p:sldIdLst>
    <p:sldId id="729" r:id="rId2"/>
    <p:sldId id="822" r:id="rId3"/>
    <p:sldId id="661" r:id="rId4"/>
    <p:sldId id="662" r:id="rId5"/>
    <p:sldId id="694" r:id="rId6"/>
    <p:sldId id="748" r:id="rId7"/>
    <p:sldId id="733" r:id="rId8"/>
    <p:sldId id="741" r:id="rId9"/>
    <p:sldId id="742" r:id="rId10"/>
    <p:sldId id="667" r:id="rId11"/>
    <p:sldId id="743" r:id="rId12"/>
    <p:sldId id="831" r:id="rId13"/>
    <p:sldId id="809" r:id="rId14"/>
    <p:sldId id="810" r:id="rId15"/>
    <p:sldId id="749" r:id="rId16"/>
    <p:sldId id="745" r:id="rId17"/>
    <p:sldId id="811" r:id="rId18"/>
    <p:sldId id="812" r:id="rId19"/>
    <p:sldId id="753" r:id="rId20"/>
    <p:sldId id="754" r:id="rId21"/>
    <p:sldId id="820" r:id="rId22"/>
    <p:sldId id="723" r:id="rId23"/>
    <p:sldId id="747" r:id="rId24"/>
    <p:sldId id="727" r:id="rId25"/>
    <p:sldId id="736" r:id="rId26"/>
    <p:sldId id="648" r:id="rId27"/>
    <p:sldId id="752" r:id="rId28"/>
    <p:sldId id="760" r:id="rId29"/>
    <p:sldId id="762" r:id="rId30"/>
    <p:sldId id="751" r:id="rId31"/>
    <p:sldId id="649" r:id="rId32"/>
    <p:sldId id="682" r:id="rId33"/>
    <p:sldId id="832" r:id="rId34"/>
    <p:sldId id="765" r:id="rId35"/>
    <p:sldId id="816" r:id="rId36"/>
  </p:sldIdLst>
  <p:sldSz cx="12192000" cy="6858000"/>
  <p:notesSz cx="7315200" cy="9601200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F4E8FF"/>
    <a:srgbClr val="DAABFD"/>
    <a:srgbClr val="9B01FF"/>
    <a:srgbClr val="BD00B0"/>
    <a:srgbClr val="FF9999"/>
    <a:srgbClr val="CCECFF"/>
    <a:srgbClr val="C39BE1"/>
    <a:srgbClr val="C198E0"/>
    <a:srgbClr val="0066CC"/>
    <a:srgbClr val="BD9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1" autoAdjust="0"/>
    <p:restoredTop sz="91905" autoAdjust="0"/>
  </p:normalViewPr>
  <p:slideViewPr>
    <p:cSldViewPr>
      <p:cViewPr varScale="1">
        <p:scale>
          <a:sx n="90" d="100"/>
          <a:sy n="90" d="100"/>
        </p:scale>
        <p:origin x="240" y="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5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8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84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240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70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2, one dot and two ghosts;</a:t>
            </a:r>
            <a:r>
              <a:rPr lang="en-US" baseline="0" dirty="0"/>
              <a:t> dot is about 8 steps away</a:t>
            </a:r>
            <a:r>
              <a:rPr lang="en-US" dirty="0"/>
              <a:t> – cannot see actual eating, so need to include distance to dots in </a:t>
            </a:r>
            <a:r>
              <a:rPr lang="en-US" dirty="0" err="1"/>
              <a:t>eval</a:t>
            </a:r>
            <a:r>
              <a:rPr lang="en-US" dirty="0"/>
              <a:t>; but limited depth means it goes into a dead end and cannot escape even a simple ghost strategy;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40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Perfect </a:t>
            </a:r>
            <a:r>
              <a:rPr lang="en-US" dirty="0" err="1"/>
              <a:t>lookahead</a:t>
            </a:r>
            <a:r>
              <a:rPr lang="en-US" dirty="0"/>
              <a:t>: head</a:t>
            </a:r>
            <a:r>
              <a:rPr lang="en-US" baseline="0" dirty="0"/>
              <a:t> towards red ghost!!! Wait for blue to commit to one pursuit direction, go the other way, eat the dot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5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24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ghosts</a:t>
            </a:r>
            <a:r>
              <a:rPr lang="en-US" baseline="0" dirty="0"/>
              <a:t> equipped with minimax: </a:t>
            </a:r>
            <a:r>
              <a:rPr lang="en-US" baseline="0" dirty="0" err="1"/>
              <a:t>pacman</a:t>
            </a:r>
            <a:r>
              <a:rPr lang="en-US" baseline="0" dirty="0"/>
              <a:t> gets his head handed to him. EVAL includes closeness to </a:t>
            </a:r>
            <a:r>
              <a:rPr lang="en-US" baseline="0" dirty="0" err="1"/>
              <a:t>pacman</a:t>
            </a:r>
            <a:r>
              <a:rPr lang="en-US" baseline="0" dirty="0"/>
              <a:t>, but final surrounding move due to terminal states.</a:t>
            </a:r>
          </a:p>
          <a:p>
            <a:r>
              <a:rPr lang="en-US" baseline="0" dirty="0"/>
              <a:t>This could be done with two-ghost state but is actually a three-player minimax with both ghosts using min; i.e., coordination emerges (usually!)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89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739287-BF7B-4F04-882C-B3B23CA70729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Tinsley lost only 5 games to humans in 42 years; has been known to solve 60-ply problems</a:t>
            </a:r>
          </a:p>
        </p:txBody>
      </p:sp>
    </p:spTree>
    <p:extLst>
      <p:ext uri="{BB962C8B-B14F-4D97-AF65-F5344CB8AC3E}">
        <p14:creationId xmlns:p14="http://schemas.microsoft.com/office/powerpoint/2010/main" val="303139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4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0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points for eating</a:t>
            </a:r>
            <a:r>
              <a:rPr lang="en-US" baseline="0" dirty="0"/>
              <a:t> dot; -1 for each time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82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1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13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37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Add values by hand if on tablet, or add by animation steps</a:t>
            </a:r>
          </a:p>
        </p:txBody>
      </p:sp>
    </p:spTree>
    <p:extLst>
      <p:ext uri="{BB962C8B-B14F-4D97-AF65-F5344CB8AC3E}">
        <p14:creationId xmlns:p14="http://schemas.microsoft.com/office/powerpoint/2010/main" val="1026069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Add values by hand if on tablet, or add by animation steps</a:t>
            </a:r>
          </a:p>
        </p:txBody>
      </p:sp>
    </p:spTree>
    <p:extLst>
      <p:ext uri="{BB962C8B-B14F-4D97-AF65-F5344CB8AC3E}">
        <p14:creationId xmlns:p14="http://schemas.microsoft.com/office/powerpoint/2010/main" val="102171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2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1.png"/><Relationship Id="rId10" Type="http://schemas.openxmlformats.org/officeDocument/2006/relationships/image" Target="../media/image1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Adversarial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76200" y="5587429"/>
            <a:ext cx="12192000" cy="58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700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085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286000" y="5486400"/>
            <a:ext cx="4114800" cy="990600"/>
          </a:xfrm>
          <a:prstGeom prst="roundRect">
            <a:avLst/>
          </a:prstGeom>
          <a:solidFill>
            <a:srgbClr val="C39BE1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Values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004592" y="3733800"/>
            <a:ext cx="500608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437906" y="3733800"/>
            <a:ext cx="64869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04575" y="2995511"/>
            <a:ext cx="529425" cy="461665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" name="Right Arrow 2"/>
          <p:cNvSpPr/>
          <p:nvPr/>
        </p:nvSpPr>
        <p:spPr>
          <a:xfrm rot="10313695">
            <a:off x="4936841" y="3426482"/>
            <a:ext cx="1066800" cy="304800"/>
          </a:xfrm>
          <a:prstGeom prst="rightArrow">
            <a:avLst/>
          </a:prstGeom>
          <a:solidFill>
            <a:srgbClr val="3366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457200" y="1295400"/>
            <a:ext cx="4648200" cy="993577"/>
            <a:chOff x="8534400" y="1447800"/>
            <a:chExt cx="4648200" cy="993577"/>
          </a:xfrm>
        </p:grpSpPr>
        <p:sp>
          <p:nvSpPr>
            <p:cNvPr id="88" name="TextBox 87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libri" pitchFamily="34" charset="0"/>
                </a:rPr>
                <a:t>MAX nodes: under Agent’s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800600" y="54864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  <a:p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V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s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) = </a:t>
            </a:r>
            <a:r>
              <a:rPr lang="en-US" sz="2400" dirty="0">
                <a:latin typeface="Calibri" pitchFamily="34" charset="0"/>
              </a:rPr>
              <a:t>known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7010400" y="1295400"/>
            <a:ext cx="5181600" cy="993577"/>
            <a:chOff x="8534400" y="1447800"/>
            <a:chExt cx="4648200" cy="993577"/>
          </a:xfrm>
        </p:grpSpPr>
        <p:sp>
          <p:nvSpPr>
            <p:cNvPr id="95" name="TextBox 94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alibri" pitchFamily="34" charset="0"/>
                </a:rPr>
                <a:t>MIN nodes: under Opponent’s control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min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0" grpId="0" animBg="1"/>
      <p:bldP spid="74" grpId="0" animBg="1"/>
      <p:bldP spid="75" grpId="0" animBg="1"/>
      <p:bldP spid="76" grpId="0" animBg="1"/>
      <p:bldP spid="3" grpId="0" animBg="1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6406F-8E34-004F-9209-3CB491B7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E44D4-059B-3F44-88AB-314E97FA6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action leading to state with best </a:t>
            </a:r>
            <a:r>
              <a:rPr lang="en-US" b="1" i="1" dirty="0"/>
              <a:t>minimax value</a:t>
            </a:r>
          </a:p>
          <a:p>
            <a:r>
              <a:rPr lang="en-US" dirty="0"/>
              <a:t>Assumes all future moves will be optimal</a:t>
            </a:r>
          </a:p>
          <a:p>
            <a:r>
              <a:rPr lang="en-US" dirty="0"/>
              <a:t>=&gt; rational against a rational player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0B951-0D39-2F4C-8803-9DB58490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19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37338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36" tIns="45718" rIns="91436" bIns="45718" numCol="1" anchor="t" anchorCtr="0" compatLnSpc="1">
              <a:prstTxWarp prst="textNoShape">
                <a:avLst/>
              </a:prstTxWarp>
            </a:bodyPr>
            <a:lstStyle/>
            <a:p>
              <a:pPr marL="342882" indent="-342882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</a:t>
              </a:r>
              <a:r>
                <a:rPr lang="en-US" sz="2400" kern="0" dirty="0">
                  <a:latin typeface="Calibri"/>
                  <a:cs typeface="Calibri"/>
                </a:rPr>
                <a:t> Utility(s)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/>
                  <a:cs typeface="Calibri"/>
                </a:rPr>
                <a:t>max</a:t>
              </a:r>
              <a:r>
                <a:rPr lang="en-US" sz="2400" kern="0" baseline="-25000" dirty="0" err="1">
                  <a:latin typeface="Calibri"/>
                  <a:cs typeface="Calibri"/>
                </a:rPr>
                <a:t>a</a:t>
              </a:r>
              <a:r>
                <a:rPr lang="en-US" sz="2400" kern="0" baseline="-25000" dirty="0">
                  <a:latin typeface="Calibri"/>
                  <a:cs typeface="Calibri"/>
                </a:rPr>
                <a:t>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if</a:t>
              </a:r>
              <a:r>
                <a:rPr lang="en-US" sz="2400" kern="0" dirty="0">
                  <a:latin typeface="Calibri"/>
                  <a:cs typeface="Calibri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dirty="0">
                  <a:latin typeface="Calibri"/>
                  <a:cs typeface="Calibri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/>
                  <a:cs typeface="Calibri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/>
                  <a:cs typeface="Calibri"/>
                </a:rPr>
                <a:t>min</a:t>
              </a:r>
              <a:r>
                <a:rPr lang="en-US" sz="2400" kern="0" baseline="-25000" dirty="0">
                  <a:latin typeface="Calibri"/>
                  <a:cs typeface="Calibri"/>
                </a:rPr>
                <a:t>a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/>
                  <a:cs typeface="Calibri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/>
                  <a:cs typeface="Calibri"/>
                </a:rPr>
                <a:t>))</a:t>
              </a:r>
            </a:p>
            <a:p>
              <a:pPr marL="742913" lvl="1" indent="-285737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5240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2514600" y="1600200"/>
            <a:ext cx="6629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minimax-decision(s)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returns</a:t>
            </a:r>
            <a:r>
              <a:rPr lang="en-US" sz="2400" kern="0" dirty="0">
                <a:latin typeface="Calibri"/>
                <a:cs typeface="Calibri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an action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/>
                <a:cs typeface="Calibri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return</a:t>
            </a:r>
            <a:r>
              <a:rPr lang="en-US" sz="2400" kern="0" dirty="0">
                <a:latin typeface="Calibri"/>
                <a:cs typeface="Calibri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kern="0" dirty="0">
                <a:latin typeface="Calibri"/>
                <a:cs typeface="Calibri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latin typeface="Calibri"/>
                <a:cs typeface="Calibri"/>
              </a:rPr>
              <a:t>) with the highest       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minimax_value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(Result(</a:t>
            </a:r>
            <a:r>
              <a:rPr lang="en-US" sz="2400" kern="0" dirty="0" err="1">
                <a:solidFill>
                  <a:srgbClr val="9B01FF"/>
                </a:solidFill>
                <a:latin typeface="Calibri"/>
                <a:cs typeface="Calibri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/>
                <a:cs typeface="Calibri"/>
              </a:rPr>
              <a:t>))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/>
              </a:rPr>
              <a:t>    </a:t>
            </a: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3235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</a:t>
            </a:r>
            <a:r>
              <a:rPr lang="en-US" sz="2000" b="1" i="1" dirty="0" err="1">
                <a:solidFill>
                  <a:srgbClr val="FF0000"/>
                </a:solidFill>
              </a:rPr>
              <a:t>tuples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2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59182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How efficient is minimax?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Example: For </a:t>
            </a:r>
            <a:r>
              <a:rPr lang="en-US" sz="2800" kern="1200" dirty="0">
                <a:solidFill>
                  <a:srgbClr val="333399"/>
                </a:solidFill>
              </a:rPr>
              <a:t>chess, b </a:t>
            </a:r>
            <a:r>
              <a:rPr lang="en-US" sz="2800" kern="1200" dirty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Exact solution is completely infeasible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Humans can’t do this either, so how do we play chess?</a:t>
            </a:r>
          </a:p>
          <a:p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</p:spTree>
    <p:extLst>
      <p:ext uri="{BB962C8B-B14F-4D97-AF65-F5344CB8AC3E}">
        <p14:creationId xmlns:p14="http://schemas.microsoft.com/office/powerpoint/2010/main" val="2895505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  <a:solidFill>
            <a:srgbClr val="C198E0"/>
          </a:solidFill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  <a:solidFill>
            <a:srgbClr val="C198E0"/>
          </a:solidFill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5833" y="2514600"/>
            <a:ext cx="3302000" cy="1250950"/>
            <a:chOff x="2645833" y="2514600"/>
            <a:chExt cx="3302000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4" name="Group 13"/>
          <p:cNvGrpSpPr/>
          <p:nvPr/>
        </p:nvGrpSpPr>
        <p:grpSpPr>
          <a:xfrm>
            <a:off x="5693833" y="2514603"/>
            <a:ext cx="508000" cy="1235075"/>
            <a:chOff x="5693833" y="2514603"/>
            <a:chExt cx="508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  <a:solidFill>
            <a:srgbClr val="C198E0"/>
          </a:solidFill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  <a:solidFill>
            <a:srgbClr val="C198E0"/>
          </a:solidFill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250142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57800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46142" y="3272135"/>
            <a:ext cx="3406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34000" y="19767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</a:p>
        </p:txBody>
      </p: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77768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7" grpId="0"/>
      <p:bldP spid="48" grpId="0"/>
      <p:bldP spid="49" grpId="0" animBg="1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itchFamily="18" charset="2"/>
              </a:rPr>
              <a:t>Alpha-Beta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  <a:solidFill>
            <a:srgbClr val="C198E0"/>
          </a:solidFill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  <a:solidFill>
            <a:srgbClr val="C198E0"/>
          </a:solidFill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5833" y="2514600"/>
            <a:ext cx="3302000" cy="1250950"/>
            <a:chOff x="2645833" y="2514600"/>
            <a:chExt cx="3302000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4" name="Group 13"/>
          <p:cNvGrpSpPr/>
          <p:nvPr/>
        </p:nvGrpSpPr>
        <p:grpSpPr>
          <a:xfrm>
            <a:off x="5693833" y="2514603"/>
            <a:ext cx="508000" cy="1235075"/>
            <a:chOff x="5693833" y="2514603"/>
            <a:chExt cx="508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  <a:solidFill>
            <a:srgbClr val="C198E0"/>
          </a:solidFill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  <a:solidFill>
            <a:srgbClr val="C198E0"/>
          </a:solidFill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6" name="TextBox 5"/>
          <p:cNvSpPr txBox="1"/>
          <p:nvPr/>
        </p:nvSpPr>
        <p:spPr>
          <a:xfrm>
            <a:off x="5257800" y="2895600"/>
            <a:ext cx="7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dirty="0"/>
              <a:t> 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48345" y="2895600"/>
            <a:ext cx="7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dirty="0"/>
              <a:t> =3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66800" y="1295400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dirty="0"/>
              <a:t> = best option so far from any </a:t>
            </a:r>
          </a:p>
          <a:p>
            <a:r>
              <a:rPr lang="en-US" dirty="0"/>
              <a:t>MAX node on this path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5486400"/>
            <a:ext cx="5161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The order of generation matters</a:t>
            </a:r>
            <a:r>
              <a:rPr lang="en-US" dirty="0"/>
              <a:t>: more pruning</a:t>
            </a:r>
          </a:p>
          <a:p>
            <a:r>
              <a:rPr lang="en-US" dirty="0"/>
              <a:t>is possible if good moves come first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50142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34000" y="19767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3</a:t>
            </a:r>
          </a:p>
        </p:txBody>
      </p:sp>
      <p:pic>
        <p:nvPicPr>
          <p:cNvPr id="47" name="Picture 46" descr="BU0052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29000"/>
            <a:ext cx="1230511" cy="12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7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" grpId="0"/>
      <p:bldP spid="48" grpId="0"/>
      <p:bldP spid="48" grpId="1"/>
      <p:bldP spid="50" grpId="0"/>
      <p:bldP spid="15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</a:t>
            </a:r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4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2133600"/>
            <a:ext cx="5943600" cy="291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4800600" cy="2912215"/>
          </a:xfrm>
        </p:spPr>
        <p:txBody>
          <a:bodyPr/>
          <a:lstStyle/>
          <a:p>
            <a:pPr lvl="6">
              <a:lnSpc>
                <a:spcPct val="150000"/>
              </a:lnSpc>
            </a:pPr>
            <a:endParaRPr lang="en-US" sz="5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History / Overview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Minimax for Zero-Sum Games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α-β Pruning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Finite lookahead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194820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6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19800" y="4259759"/>
            <a:ext cx="11430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sp>
        <p:nvSpPr>
          <p:cNvPr id="6" name="Rectangle 5"/>
          <p:cNvSpPr/>
          <p:nvPr/>
        </p:nvSpPr>
        <p:spPr>
          <a:xfrm>
            <a:off x="9829800" y="5486400"/>
            <a:ext cx="10668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86800" y="3621505"/>
            <a:ext cx="17526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895600" y="5410200"/>
            <a:ext cx="1066800" cy="1371600"/>
            <a:chOff x="2895600" y="5410200"/>
            <a:chExt cx="1066800" cy="1371600"/>
          </a:xfrm>
        </p:grpSpPr>
        <p:sp>
          <p:nvSpPr>
            <p:cNvPr id="3" name="Rectangle 2"/>
            <p:cNvSpPr/>
            <p:nvPr/>
          </p:nvSpPr>
          <p:spPr>
            <a:xfrm>
              <a:off x="2895600" y="5410200"/>
              <a:ext cx="10668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4200" y="5562600"/>
              <a:ext cx="44613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9B01FF"/>
                  </a:solidFill>
                  <a:latin typeface="Calibri"/>
                  <a:cs typeface="Calibri"/>
                </a:rPr>
                <a:t>?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743200" y="24384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5486400"/>
            <a:ext cx="10668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86400" y="57150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4038600" y="3581400"/>
            <a:ext cx="17526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19600" y="36576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0" y="10668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24000" y="44958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10000" y="4488359"/>
            <a:ext cx="10426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100</a:t>
            </a:r>
          </a:p>
        </p:txBody>
      </p:sp>
      <p:sp>
        <p:nvSpPr>
          <p:cNvPr id="7" name="Rectangle 6"/>
          <p:cNvSpPr/>
          <p:nvPr/>
        </p:nvSpPr>
        <p:spPr>
          <a:xfrm>
            <a:off x="7543800" y="5410200"/>
            <a:ext cx="10668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24800" y="55626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4600" y="1828800"/>
            <a:ext cx="2743200" cy="4953000"/>
            <a:chOff x="6324600" y="1828800"/>
            <a:chExt cx="2743200" cy="4953000"/>
          </a:xfrm>
        </p:grpSpPr>
        <p:sp>
          <p:nvSpPr>
            <p:cNvPr id="11" name="Rectangle 10"/>
            <p:cNvSpPr/>
            <p:nvPr/>
          </p:nvSpPr>
          <p:spPr>
            <a:xfrm>
              <a:off x="7162800" y="1828800"/>
              <a:ext cx="19050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24600" y="3429000"/>
              <a:ext cx="22098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391400" y="22098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19800" y="4259759"/>
            <a:ext cx="11430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30348" y="2583359"/>
            <a:ext cx="4706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15400" y="35052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/>
                <a:cs typeface="Calibri"/>
              </a:rPr>
              <a:t>?</a:t>
            </a:r>
          </a:p>
        </p:txBody>
      </p:sp>
      <p:pic>
        <p:nvPicPr>
          <p:cNvPr id="38" name="Picture 37" descr="BU0052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895600"/>
            <a:ext cx="1230511" cy="129235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705600" y="2583359"/>
            <a:ext cx="8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β =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95800" y="1059359"/>
            <a:ext cx="9134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 =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90558" y="4488359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α=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00400" y="4495800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α=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96000" y="4259759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/>
                <a:cs typeface="Calibri"/>
              </a:rPr>
              <a:t>α=</a:t>
            </a:r>
          </a:p>
        </p:txBody>
      </p:sp>
      <p:pic>
        <p:nvPicPr>
          <p:cNvPr id="21" name="Picture 20" descr="BU0052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648200"/>
            <a:ext cx="1230511" cy="129235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926382" y="2430959"/>
            <a:ext cx="8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/>
                <a:cs typeface="Calibri"/>
              </a:rPr>
              <a:t>β =</a:t>
            </a:r>
          </a:p>
        </p:txBody>
      </p:sp>
    </p:spTree>
    <p:extLst>
      <p:ext uri="{BB962C8B-B14F-4D97-AF65-F5344CB8AC3E}">
        <p14:creationId xmlns:p14="http://schemas.microsoft.com/office/powerpoint/2010/main" val="45560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8" grpId="0"/>
      <p:bldP spid="19" grpId="0"/>
      <p:bldP spid="9" grpId="0" animBg="1"/>
      <p:bldP spid="22" grpId="0"/>
      <p:bldP spid="22" grpId="1"/>
      <p:bldP spid="26" grpId="0"/>
      <p:bldP spid="27" grpId="0"/>
      <p:bldP spid="32" grpId="0"/>
      <p:bldP spid="7" grpId="0" animBg="1"/>
      <p:bldP spid="30" grpId="0"/>
      <p:bldP spid="30" grpId="1"/>
      <p:bldP spid="24" grpId="0"/>
      <p:bldP spid="24" grpId="1"/>
      <p:bldP spid="34" grpId="0" animBg="1"/>
      <p:bldP spid="36" grpId="0"/>
      <p:bldP spid="37" grpId="0"/>
      <p:bldP spid="37" grpId="1"/>
      <p:bldP spid="39" grpId="0"/>
      <p:bldP spid="40" grpId="0"/>
      <p:bldP spid="41" grpId="0"/>
      <p:bldP spid="42" grpId="0"/>
      <p:bldP spid="43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5410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case (pruning children of </a:t>
            </a:r>
            <a:r>
              <a:rPr lang="en-US" sz="2400" dirty="0">
                <a:solidFill>
                  <a:srgbClr val="FF0000"/>
                </a:solidFill>
              </a:rPr>
              <a:t>MIN</a:t>
            </a:r>
            <a:r>
              <a:rPr lang="en-US" sz="2400" dirty="0"/>
              <a:t> node)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computing the </a:t>
            </a:r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MIN-VALUE </a:t>
            </a:r>
            <a:r>
              <a:rPr lang="en-US" sz="2000" dirty="0">
                <a:sym typeface="Symbol" pitchFamily="18" charset="2"/>
              </a:rPr>
              <a:t>at some node</a:t>
            </a:r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sz="2000" i="1" dirty="0">
                <a:solidFill>
                  <a:srgbClr val="FF0000"/>
                </a:solidFill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looping over </a:t>
            </a:r>
            <a:r>
              <a:rPr lang="en-US" sz="2000" i="1" dirty="0" err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estimate of the </a:t>
            </a:r>
            <a:r>
              <a:rPr lang="en-US" sz="2000" dirty="0" err="1">
                <a:sym typeface="Symbol" pitchFamily="18" charset="2"/>
              </a:rPr>
              <a:t>childrens</a:t>
            </a:r>
            <a:r>
              <a:rPr lang="en-US" sz="2000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Who cares about </a:t>
            </a:r>
            <a:r>
              <a:rPr lang="en-US" sz="2000" i="1" dirty="0" err="1">
                <a:solidFill>
                  <a:srgbClr val="FF0000"/>
                </a:solidFill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value?  </a:t>
            </a:r>
            <a:r>
              <a:rPr lang="en-US" sz="2000" dirty="0">
                <a:solidFill>
                  <a:srgbClr val="0000FF"/>
                </a:solidFill>
                <a:sym typeface="Symbol" pitchFamily="18" charset="2"/>
              </a:rPr>
              <a:t>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Let </a:t>
            </a:r>
            <a:r>
              <a:rPr lang="en-US" sz="2000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sz="2000" dirty="0"/>
              <a:t> be the best value that </a:t>
            </a:r>
            <a:r>
              <a:rPr lang="en-US" sz="2000" dirty="0">
                <a:solidFill>
                  <a:srgbClr val="0000FF"/>
                </a:solidFill>
              </a:rPr>
              <a:t>MAX</a:t>
            </a:r>
            <a:r>
              <a:rPr lang="en-US" sz="2000" dirty="0"/>
              <a:t> can get so far at any choice point along the current path from the root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 becomes worse than </a:t>
            </a:r>
            <a:r>
              <a:rPr lang="en-US" sz="2000" b="1" i="1" dirty="0">
                <a:solidFill>
                  <a:srgbClr val="0000FF"/>
                </a:solidFill>
                <a:sym typeface="Symbol" pitchFamily="18" charset="2"/>
              </a:rPr>
              <a:t>α</a:t>
            </a:r>
            <a:r>
              <a:rPr lang="en-US" sz="2000" dirty="0"/>
              <a:t>, MAX will avoid it, so we can prune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’s other children (it’s already bad enough that it won’t be played)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Pruning children of </a:t>
            </a:r>
            <a:r>
              <a:rPr lang="en-US" sz="2400" dirty="0">
                <a:solidFill>
                  <a:srgbClr val="0000FF"/>
                </a:solidFill>
              </a:rPr>
              <a:t>MAX</a:t>
            </a:r>
            <a:r>
              <a:rPr lang="en-US" sz="2400" dirty="0"/>
              <a:t> node is symmetric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Let </a:t>
            </a:r>
            <a:r>
              <a:rPr lang="en-US" sz="2000" b="1" dirty="0">
                <a:solidFill>
                  <a:srgbClr val="FF0000"/>
                </a:solidFill>
                <a:sym typeface="Symbol" pitchFamily="18" charset="2"/>
              </a:rPr>
              <a:t>β</a:t>
            </a:r>
            <a:r>
              <a:rPr lang="en-US" sz="2000" dirty="0">
                <a:solidFill>
                  <a:srgbClr val="000000"/>
                </a:solidFill>
              </a:rPr>
              <a:t> be the best value that </a:t>
            </a:r>
            <a:r>
              <a:rPr lang="en-US" sz="2000" dirty="0">
                <a:solidFill>
                  <a:srgbClr val="FF0000"/>
                </a:solidFill>
              </a:rPr>
              <a:t>MIN</a:t>
            </a:r>
            <a:r>
              <a:rPr lang="en-US" sz="2000" dirty="0">
                <a:solidFill>
                  <a:srgbClr val="000000"/>
                </a:solidFill>
              </a:rPr>
              <a:t> can get so far at any choice point along the current path from the root</a:t>
            </a:r>
          </a:p>
          <a:p>
            <a:pPr lvl="1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69866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4290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4290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       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latin typeface="Calibri" pitchFamily="34" charset="0"/>
              </a:rPr>
              <a:t>       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33996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 Properties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Theorem: This pruning has </a:t>
            </a:r>
            <a:r>
              <a:rPr lang="en-US" sz="2400" b="1" i="1" dirty="0">
                <a:solidFill>
                  <a:srgbClr val="0000FF"/>
                </a:solidFill>
              </a:rPr>
              <a:t>no effect </a:t>
            </a:r>
            <a:r>
              <a:rPr lang="en-US" sz="2400" dirty="0"/>
              <a:t>on minimax value computed for the root!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child ordering improves effectiveness of pruning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Iterative deepening helps with this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ordering”: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Time complexity drops to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baseline="30000" dirty="0"/>
              <a:t>/2</a:t>
            </a:r>
            <a:r>
              <a:rPr lang="en-US" sz="20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Doubles solvable depth!</a:t>
            </a:r>
          </a:p>
          <a:p>
            <a:pPr marL="457176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This is a simple example of </a:t>
            </a:r>
            <a:r>
              <a:rPr lang="en-US" sz="2400" dirty="0" err="1">
                <a:solidFill>
                  <a:srgbClr val="CC0000"/>
                </a:solidFill>
              </a:rPr>
              <a:t>metareasoning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(reasoning about reasoning)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chess: only 35</a:t>
            </a:r>
            <a:r>
              <a:rPr lang="en-US" sz="2400" baseline="30000" dirty="0"/>
              <a:t>50</a:t>
            </a:r>
            <a:r>
              <a:rPr lang="en-US" sz="2400" dirty="0"/>
              <a:t> instead of 35</a:t>
            </a:r>
            <a:r>
              <a:rPr lang="en-US" sz="2400" baseline="30000" dirty="0"/>
              <a:t>100</a:t>
            </a:r>
            <a:r>
              <a:rPr lang="en-US" sz="2400" dirty="0"/>
              <a:t>!! </a:t>
            </a:r>
            <a:r>
              <a:rPr lang="en-US" sz="2400" dirty="0" err="1"/>
              <a:t>Yaaay</a:t>
            </a:r>
            <a:r>
              <a:rPr lang="en-US" sz="2400" dirty="0"/>
              <a:t>!!!!!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525000" y="1905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7630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102870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63000" y="41910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0" y="41910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0" y="41910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8953500" y="22098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9715500" y="22098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8953500" y="32004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10096500" y="32004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10477500" y="32004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9928225" y="19050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0744200" y="2819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80512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 1: Bounded </a:t>
            </a:r>
            <a:r>
              <a:rPr lang="en-US" sz="2400" dirty="0" err="1"/>
              <a:t>lookahead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Search only to a preset </a:t>
            </a:r>
            <a:r>
              <a:rPr lang="en-US" sz="2000" b="1" i="1" dirty="0">
                <a:solidFill>
                  <a:srgbClr val="FF0000"/>
                </a:solidFill>
              </a:rPr>
              <a:t>depth limit</a:t>
            </a:r>
            <a:r>
              <a:rPr lang="en-US" sz="2000" dirty="0">
                <a:solidFill>
                  <a:srgbClr val="000090"/>
                </a:solidFill>
              </a:rPr>
              <a:t> or </a:t>
            </a:r>
            <a:r>
              <a:rPr lang="en-US" sz="2000" b="1" i="1" dirty="0">
                <a:solidFill>
                  <a:srgbClr val="FF0000"/>
                </a:solidFill>
              </a:rPr>
              <a:t>horizon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Use an </a:t>
            </a:r>
            <a:r>
              <a:rPr lang="en-US" sz="2000" b="1" i="1" dirty="0">
                <a:solidFill>
                  <a:srgbClr val="FF0000"/>
                </a:solidFill>
              </a:rPr>
              <a:t>evaluation function </a:t>
            </a:r>
            <a:r>
              <a:rPr lang="en-US" sz="2000" dirty="0"/>
              <a:t>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More plies make a BIG difference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Chess with alpha-beta, 35</a:t>
            </a:r>
            <a:r>
              <a:rPr lang="en-US" sz="2000" baseline="30000" dirty="0">
                <a:sym typeface="Symbol" pitchFamily="18" charset="2"/>
              </a:rPr>
              <a:t>(8/2)</a:t>
            </a:r>
            <a:r>
              <a:rPr lang="en-US" sz="2000" dirty="0">
                <a:sym typeface="Symbol" pitchFamily="18" charset="2"/>
              </a:rPr>
              <a:t> =~ 1M; depth 8 is good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2" name="Cloud 1"/>
          <p:cNvSpPr/>
          <p:nvPr/>
        </p:nvSpPr>
        <p:spPr>
          <a:xfrm rot="505837">
            <a:off x="7504576" y="2743200"/>
            <a:ext cx="4191000" cy="3962400"/>
          </a:xfrm>
          <a:prstGeom prst="cloud">
            <a:avLst/>
          </a:prstGeom>
          <a:gradFill>
            <a:gsLst>
              <a:gs pos="0">
                <a:schemeClr val="accent1">
                  <a:shade val="51000"/>
                  <a:satMod val="130000"/>
                  <a:alpha val="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Deeper search =&gt; better play (usually)</a:t>
            </a:r>
          </a:p>
          <a:p>
            <a:r>
              <a:rPr lang="en-US" sz="2800" dirty="0"/>
              <a:t>Or, deeper search gives same quality of play with a less accurate evaluation function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depth limited (L6D4, L6D5)]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with Depth-2 Lookahead</a:t>
            </a:r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with Depth-10 Lookahead</a:t>
            </a:r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D9F9E1-58DA-254B-B82F-2EA950785398}"/>
              </a:ext>
            </a:extLst>
          </p:cNvPr>
          <p:cNvGrpSpPr/>
          <p:nvPr/>
        </p:nvGrpSpPr>
        <p:grpSpPr>
          <a:xfrm>
            <a:off x="5943600" y="1360100"/>
            <a:ext cx="6248400" cy="4887716"/>
            <a:chOff x="5943600" y="1360100"/>
            <a:chExt cx="6248400" cy="4887716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F6B2724-FDA3-8B4F-AF7F-E6574A5BD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3600" y="1360100"/>
              <a:ext cx="6248400" cy="4887716"/>
            </a:xfrm>
            <a:prstGeom prst="rect">
              <a:avLst/>
            </a:prstGeom>
            <a:noFill/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82977F-9EAA-BE4D-BA63-228D095B7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82199" y="2667000"/>
              <a:ext cx="580465" cy="533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C63B3E-2C7D-1B47-AA7E-B745D53BC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2359" y="3200400"/>
              <a:ext cx="383241" cy="685800"/>
            </a:xfrm>
            <a:prstGeom prst="rect">
              <a:avLst/>
            </a:prstGeom>
          </p:spPr>
        </p:pic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brief history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5791200" cy="49831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900" b="1" dirty="0"/>
              <a:t>Checkers:</a:t>
            </a:r>
            <a:r>
              <a:rPr lang="en-US" sz="19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1950: First computer player. 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1959: Samuel’s self-taught program.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1994: First computer world champion: Chinook defeats Tinsley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2007: Checkers solved! Endgame database of 39 trillion states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Chess:</a:t>
            </a:r>
            <a:r>
              <a:rPr lang="en-US" sz="19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1945-1960: </a:t>
            </a:r>
            <a:r>
              <a:rPr lang="en-US" sz="1500" dirty="0" err="1"/>
              <a:t>Zuse</a:t>
            </a:r>
            <a:r>
              <a:rPr lang="en-US" sz="1500" dirty="0"/>
              <a:t>, Wiener, Shannon, Turing, Newell &amp; Simon, McCarthy.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1960s onward: gradual improvement under “standard model”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1997: Deep Blue defeats human champion Gary Kasparov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2021: Stockfish rating 3551 (vs 2870 for Magnus Carlsen).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Go:</a:t>
            </a:r>
            <a:r>
              <a:rPr lang="en-US" sz="19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1968: Zobrist’s program plays legal Go, barely (b&gt;300!)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1968-2005: various ad hoc approaches tried, novice level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2005-2014: Monte Carlo tree search -&gt; strong amateur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2016-2017: AlphaGo defeats human world champions</a:t>
            </a:r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 err="1"/>
              <a:t>Pacman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70104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29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46606" y="1371600"/>
            <a:ext cx="1445394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72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Typically weighted linear sum of features: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EVAL(s) =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2</a:t>
            </a:r>
            <a:r>
              <a:rPr lang="en-US" sz="2000" baseline="-25000" dirty="0">
                <a:solidFill>
                  <a:srgbClr val="BD00B0"/>
                </a:solidFill>
              </a:rPr>
              <a:t>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2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…. + </a:t>
            </a:r>
            <a:r>
              <a:rPr lang="en-US" sz="2000" i="1" dirty="0" err="1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itchFamily="18" charset="0"/>
              </a:rPr>
              <a:t>n</a:t>
            </a:r>
            <a:r>
              <a:rPr lang="en-US" sz="2000" baseline="-25000" dirty="0">
                <a:solidFill>
                  <a:srgbClr val="BD00B0"/>
                </a:solidFill>
                <a:cs typeface="Times New Roman" pitchFamily="18" charset="0"/>
              </a:rPr>
              <a:t>  </a:t>
            </a:r>
            <a:r>
              <a:rPr lang="en-US" sz="2000" i="1" dirty="0" err="1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itchFamily="18" charset="0"/>
              </a:rPr>
              <a:t>n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 = 9,  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= (num white queens – num black queens)</a:t>
            </a:r>
            <a:r>
              <a:rPr lang="en-US" sz="2000" dirty="0"/>
              <a:t>, etc.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Or a more complex nonlinear function (e.g., NN) trained by self-play RL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Terminate search only in </a:t>
            </a:r>
            <a:r>
              <a:rPr lang="en-US" sz="2400" b="1" i="1" dirty="0">
                <a:solidFill>
                  <a:srgbClr val="FF0000"/>
                </a:solidFill>
              </a:rPr>
              <a:t>quiescent</a:t>
            </a:r>
            <a:r>
              <a:rPr lang="en-US" sz="2400" dirty="0"/>
              <a:t> positions, i.e., no major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      changes expected in feature values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828800"/>
            <a:ext cx="2438400" cy="27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7175" y="1828800"/>
            <a:ext cx="2519916" cy="274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32" idx="3"/>
          </p:cNvCxnSpPr>
          <p:nvPr/>
        </p:nvCxnSpPr>
        <p:spPr bwMode="auto">
          <a:xfrm>
            <a:off x="4470400" y="3054350"/>
            <a:ext cx="1000125" cy="7635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8"/>
          <p:cNvSpPr>
            <a:spLocks noChangeArrowheads="1"/>
          </p:cNvSpPr>
          <p:nvPr/>
        </p:nvSpPr>
        <p:spPr bwMode="auto">
          <a:xfrm rot="10800000">
            <a:off x="5105400" y="344487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0" name="AutoShape 34"/>
          <p:cNvCxnSpPr>
            <a:cxnSpLocks noChangeShapeType="1"/>
            <a:endCxn id="29" idx="3"/>
          </p:cNvCxnSpPr>
          <p:nvPr/>
        </p:nvCxnSpPr>
        <p:spPr bwMode="auto">
          <a:xfrm flipH="1">
            <a:off x="5187950" y="3219450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" name="AutoShape 37"/>
          <p:cNvCxnSpPr>
            <a:cxnSpLocks noChangeShapeType="1"/>
            <a:stCxn id="29" idx="0"/>
          </p:cNvCxnSpPr>
          <p:nvPr/>
        </p:nvCxnSpPr>
        <p:spPr bwMode="auto">
          <a:xfrm>
            <a:off x="5189537" y="3611563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Rectangle 43"/>
          <p:cNvSpPr>
            <a:spLocks noChangeArrowheads="1"/>
          </p:cNvSpPr>
          <p:nvPr/>
        </p:nvSpPr>
        <p:spPr bwMode="auto">
          <a:xfrm rot="10800000">
            <a:off x="5470525" y="37338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auto">
          <a:xfrm>
            <a:off x="5257800" y="3935413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41" name="Photo Editor Photo" r:id="rId4" imgW="327619" imgH="343075" progId="MSPhotoEd.3">
                      <p:embed/>
                    </p:oleObj>
                  </mc:Choice>
                  <mc:Fallback>
                    <p:oleObj name="Photo Editor Photo" r:id="rId4" imgW="327619" imgH="343075" progId="MSPhotoEd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42" name="Photo Editor Photo" r:id="rId6" imgW="327619" imgH="343075" progId="MSPhotoEd.3">
                      <p:embed/>
                    </p:oleObj>
                  </mc:Choice>
                  <mc:Fallback>
                    <p:oleObj name="Photo Editor Photo" r:id="rId6" imgW="327619" imgH="343075" progId="MSPhotoEd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3" name="Photo Editor Photo" r:id="rId7" imgW="327619" imgH="343075" progId="MSPhotoEd.3">
                    <p:embed/>
                  </p:oleObj>
                </mc:Choice>
                <mc:Fallback>
                  <p:oleObj name="Photo Editor Photo" r:id="rId7" imgW="327619" imgH="343075" progId="MSPhotoEd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</a:t>
            </a:r>
            <a:r>
              <a:rPr lang="en-US" sz="2000" b="1" i="1" dirty="0" err="1">
                <a:solidFill>
                  <a:srgbClr val="FF0000"/>
                </a:solidFill>
              </a:rPr>
              <a:t>tuples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8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9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8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0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0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8</a:t>
            </a: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7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8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594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Emergent coordination in ghosts</a:t>
            </a:r>
          </a:p>
        </p:txBody>
      </p:sp>
      <p:pic>
        <p:nvPicPr>
          <p:cNvPr id="3" name="SmartGhostsCoordina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Games require decisions when optimality is impossible</a:t>
            </a:r>
          </a:p>
          <a:p>
            <a:pPr lvl="1"/>
            <a:r>
              <a:rPr lang="en-US" sz="2400" dirty="0"/>
              <a:t>Bounded-depth search and approximate evaluation functions</a:t>
            </a:r>
          </a:p>
          <a:p>
            <a:r>
              <a:rPr lang="en-US" sz="2800" dirty="0"/>
              <a:t>Games force efficient use of computation</a:t>
            </a:r>
          </a:p>
          <a:p>
            <a:pPr lvl="1"/>
            <a:r>
              <a:rPr lang="en-US" sz="2400" dirty="0"/>
              <a:t>Alpha-beta pruning</a:t>
            </a:r>
          </a:p>
          <a:p>
            <a:r>
              <a:rPr lang="en-US" sz="2800" dirty="0"/>
              <a:t>Game playing has produced important research ideas</a:t>
            </a:r>
          </a:p>
          <a:p>
            <a:pPr lvl="1"/>
            <a:r>
              <a:rPr lang="en-US" sz="2400" dirty="0"/>
              <a:t>Reinforcement learning (checkers)</a:t>
            </a:r>
          </a:p>
          <a:p>
            <a:pPr lvl="1"/>
            <a:r>
              <a:rPr lang="en-US" sz="2400" dirty="0"/>
              <a:t>Iterative deepening (chess)</a:t>
            </a:r>
          </a:p>
          <a:p>
            <a:pPr lvl="1"/>
            <a:r>
              <a:rPr lang="en-US" sz="2400" dirty="0"/>
              <a:t>Rational metareasoning (Othello)</a:t>
            </a:r>
          </a:p>
          <a:p>
            <a:pPr lvl="1"/>
            <a:r>
              <a:rPr lang="en-US" sz="2400" dirty="0"/>
              <a:t>Monte Carlo tree search (Go)</a:t>
            </a:r>
          </a:p>
          <a:p>
            <a:pPr lvl="1"/>
            <a:r>
              <a:rPr lang="en-US" sz="2400" dirty="0"/>
              <a:t>Solution methods for partial-information games in economics (poker)</a:t>
            </a:r>
          </a:p>
          <a:p>
            <a:r>
              <a:rPr lang="en-US" sz="2800" dirty="0"/>
              <a:t>Video games present much greater challenges – lots to do!</a:t>
            </a:r>
          </a:p>
          <a:p>
            <a:pPr lvl="1"/>
            <a:r>
              <a:rPr lang="en-US" sz="2400" dirty="0"/>
              <a:t>b = 10</a:t>
            </a:r>
            <a:r>
              <a:rPr lang="en-US" sz="2400" baseline="30000" dirty="0"/>
              <a:t>500</a:t>
            </a:r>
            <a:r>
              <a:rPr lang="en-US" sz="2400" dirty="0"/>
              <a:t>, |S| = 10</a:t>
            </a:r>
            <a:r>
              <a:rPr lang="en-US" sz="2400" baseline="30000" dirty="0"/>
              <a:t>4000</a:t>
            </a:r>
            <a:r>
              <a:rPr lang="en-US" sz="2400" dirty="0"/>
              <a:t>, m = 10,000</a:t>
            </a:r>
          </a:p>
        </p:txBody>
      </p:sp>
    </p:spTree>
    <p:extLst>
      <p:ext uri="{BB962C8B-B14F-4D97-AF65-F5344CB8AC3E}">
        <p14:creationId xmlns:p14="http://schemas.microsoft.com/office/powerpoint/2010/main" val="13547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412" y="1548776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Game = task environment with &gt; 1 agent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Axes:</a:t>
            </a:r>
          </a:p>
          <a:p>
            <a:pPr lvl="1" eaLnBrk="1" hangingPunct="1"/>
            <a:r>
              <a:rPr lang="en-US" sz="2400" dirty="0"/>
              <a:t>Deterministic or stochastic?</a:t>
            </a:r>
          </a:p>
          <a:p>
            <a:pPr lvl="1"/>
            <a:r>
              <a:rPr lang="en-US" sz="2400" dirty="0"/>
              <a:t>Perfect information (fully observable)?</a:t>
            </a:r>
          </a:p>
          <a:p>
            <a:pPr lvl="1" eaLnBrk="1" hangingPunct="1"/>
            <a:r>
              <a:rPr lang="en-US" sz="2400" dirty="0"/>
              <a:t>One, two, or more players?</a:t>
            </a:r>
          </a:p>
          <a:p>
            <a:pPr lvl="1" eaLnBrk="1" hangingPunct="1"/>
            <a:r>
              <a:rPr lang="en-US" sz="2400" dirty="0"/>
              <a:t>Turn-taking or simultaneous?</a:t>
            </a:r>
          </a:p>
          <a:p>
            <a:pPr lvl="1" eaLnBrk="1" hangingPunct="1"/>
            <a:r>
              <a:rPr lang="en-US" sz="2400" dirty="0"/>
              <a:t>Zero sum?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Want algorithms for calculating a </a:t>
            </a:r>
            <a:r>
              <a:rPr lang="en-US" sz="2800" b="1" i="1" dirty="0"/>
              <a:t>contingent plan </a:t>
            </a:r>
            <a:r>
              <a:rPr lang="en-US" sz="2800" dirty="0"/>
              <a:t>(a.k.a. </a:t>
            </a:r>
            <a:r>
              <a:rPr lang="en-US" sz="2800" dirty="0">
                <a:solidFill>
                  <a:srgbClr val="CC0000"/>
                </a:solidFill>
              </a:rPr>
              <a:t>strategy </a:t>
            </a:r>
            <a:r>
              <a:rPr lang="en-US" sz="2800" dirty="0">
                <a:solidFill>
                  <a:srgbClr val="000090"/>
                </a:solidFill>
              </a:rPr>
              <a:t>or</a:t>
            </a:r>
            <a:r>
              <a:rPr lang="en-US" sz="2800" dirty="0">
                <a:solidFill>
                  <a:srgbClr val="CC0000"/>
                </a:solidFill>
              </a:rPr>
              <a:t> policy)</a:t>
            </a:r>
            <a:r>
              <a:rPr lang="en-US" sz="2800" dirty="0"/>
              <a:t> which recommends a move for every possible eventuality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Games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35" y="1396999"/>
            <a:ext cx="4207019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Games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366000" cy="4729164"/>
          </a:xfrm>
        </p:spPr>
        <p:txBody>
          <a:bodyPr/>
          <a:lstStyle/>
          <a:p>
            <a:r>
              <a:rPr lang="en-US" sz="2800" dirty="0"/>
              <a:t>Standard games are deterministic, observable, two-player, turn-taking, zero-sum</a:t>
            </a:r>
          </a:p>
          <a:p>
            <a:r>
              <a:rPr lang="en-US" sz="2800" dirty="0"/>
              <a:t>Game formulation:</a:t>
            </a:r>
          </a:p>
          <a:p>
            <a:pPr lvl="1"/>
            <a:r>
              <a:rPr lang="en-US" sz="2400" dirty="0"/>
              <a:t>Initial state: </a:t>
            </a:r>
            <a:r>
              <a:rPr lang="en-US" sz="2400" dirty="0">
                <a:solidFill>
                  <a:srgbClr val="BD00B0"/>
                </a:solidFill>
              </a:rPr>
              <a:t>s</a:t>
            </a:r>
            <a:r>
              <a:rPr lang="en-US" sz="2400" baseline="-25000" dirty="0">
                <a:solidFill>
                  <a:srgbClr val="BD00B0"/>
                </a:solidFill>
              </a:rPr>
              <a:t>0</a:t>
            </a:r>
            <a:endParaRPr lang="en-US" sz="2400" dirty="0">
              <a:solidFill>
                <a:srgbClr val="BD00B0"/>
              </a:solidFill>
            </a:endParaRPr>
          </a:p>
          <a:p>
            <a:pPr lvl="1"/>
            <a:r>
              <a:rPr lang="en-US" sz="2400" dirty="0"/>
              <a:t>Players: </a:t>
            </a:r>
            <a:r>
              <a:rPr lang="en-US" sz="2400" dirty="0">
                <a:solidFill>
                  <a:srgbClr val="BD00B0"/>
                </a:solidFill>
              </a:rPr>
              <a:t>Player(s) </a:t>
            </a:r>
            <a:r>
              <a:rPr lang="en-US" sz="2400" dirty="0"/>
              <a:t>indicates whose move it is</a:t>
            </a:r>
          </a:p>
          <a:p>
            <a:pPr lvl="1"/>
            <a:r>
              <a:rPr lang="en-US" sz="2400" dirty="0"/>
              <a:t>Actions: </a:t>
            </a:r>
            <a:r>
              <a:rPr lang="en-US" sz="2400" dirty="0">
                <a:solidFill>
                  <a:srgbClr val="BD00B0"/>
                </a:solidFill>
              </a:rPr>
              <a:t>Actions(s) </a:t>
            </a:r>
            <a:r>
              <a:rPr lang="en-US" sz="2400" dirty="0"/>
              <a:t>for player on move</a:t>
            </a:r>
          </a:p>
          <a:p>
            <a:pPr lvl="1"/>
            <a:r>
              <a:rPr lang="en-US" sz="2400" dirty="0"/>
              <a:t>Transition model: </a:t>
            </a:r>
            <a:r>
              <a:rPr lang="en-US" sz="2400" dirty="0">
                <a:solidFill>
                  <a:srgbClr val="BD00B0"/>
                </a:solidFill>
              </a:rPr>
              <a:t>Result(</a:t>
            </a:r>
            <a:r>
              <a:rPr lang="en-US" sz="2400" dirty="0" err="1">
                <a:solidFill>
                  <a:srgbClr val="BD00B0"/>
                </a:solidFill>
              </a:rPr>
              <a:t>s,a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  <a:endParaRPr lang="en-US" sz="2400" dirty="0">
              <a:solidFill>
                <a:srgbClr val="BD00B0"/>
              </a:solidFill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Terminal test: </a:t>
            </a:r>
            <a:r>
              <a:rPr lang="en-US" sz="2400" dirty="0">
                <a:solidFill>
                  <a:srgbClr val="BD00B0"/>
                </a:solidFill>
                <a:sym typeface="Symbol" pitchFamily="18" charset="2"/>
              </a:rPr>
              <a:t>Terminal-Test(s)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values: </a:t>
            </a:r>
            <a:r>
              <a:rPr lang="en-US" sz="2400" dirty="0">
                <a:solidFill>
                  <a:srgbClr val="BD00B0"/>
                </a:solidFill>
                <a:sym typeface="Symbol" pitchFamily="18" charset="2"/>
              </a:rPr>
              <a:t>Utility(</a:t>
            </a:r>
            <a:r>
              <a:rPr lang="en-US" sz="2400" dirty="0" err="1">
                <a:solidFill>
                  <a:srgbClr val="BD00B0"/>
                </a:solidFill>
                <a:sym typeface="Symbol" pitchFamily="18" charset="2"/>
              </a:rPr>
              <a:t>s,p</a:t>
            </a:r>
            <a:r>
              <a:rPr lang="en-US" sz="2400" dirty="0">
                <a:solidFill>
                  <a:srgbClr val="BD00B0"/>
                </a:solidFill>
                <a:sym typeface="Symbol" pitchFamily="18" charset="2"/>
              </a:rPr>
              <a:t>) </a:t>
            </a:r>
            <a:r>
              <a:rPr lang="en-US" sz="2400" dirty="0">
                <a:sym typeface="Symbol" pitchFamily="18" charset="2"/>
              </a:rPr>
              <a:t>for player </a:t>
            </a:r>
            <a:r>
              <a:rPr lang="en-US" sz="2400" dirty="0">
                <a:solidFill>
                  <a:srgbClr val="BD00B0"/>
                </a:solidFill>
                <a:sym typeface="Symbol" pitchFamily="18" charset="2"/>
              </a:rPr>
              <a:t>p</a:t>
            </a:r>
          </a:p>
          <a:p>
            <a:pPr lvl="2"/>
            <a:r>
              <a:rPr lang="en-US" sz="2000" dirty="0">
                <a:sym typeface="Symbol" pitchFamily="18" charset="2"/>
              </a:rPr>
              <a:t>Or just </a:t>
            </a:r>
            <a:r>
              <a:rPr lang="en-US" sz="2000" dirty="0">
                <a:solidFill>
                  <a:srgbClr val="BD00B0"/>
                </a:solidFill>
                <a:sym typeface="Symbol" pitchFamily="18" charset="2"/>
              </a:rPr>
              <a:t>Utility(s) </a:t>
            </a:r>
            <a:r>
              <a:rPr lang="en-US" sz="2000" dirty="0">
                <a:solidFill>
                  <a:srgbClr val="000000"/>
                </a:solidFill>
                <a:sym typeface="Symbol" pitchFamily="18" charset="2"/>
              </a:rPr>
              <a:t>for player making the decision at root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197" y="1357400"/>
            <a:ext cx="6583362" cy="26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15" y="138855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191000"/>
            <a:ext cx="5715000" cy="1706564"/>
          </a:xfrm>
        </p:spPr>
        <p:txBody>
          <a:bodyPr/>
          <a:lstStyle/>
          <a:p>
            <a:r>
              <a:rPr lang="en-US" sz="2400" dirty="0"/>
              <a:t>Zero-Sum Games</a:t>
            </a:r>
          </a:p>
          <a:p>
            <a:pPr lvl="1"/>
            <a:r>
              <a:rPr lang="en-US" sz="2000" dirty="0"/>
              <a:t>Agents have </a:t>
            </a:r>
            <a:r>
              <a:rPr lang="en-US" sz="2000" b="1" i="1" dirty="0">
                <a:solidFill>
                  <a:srgbClr val="0000FF"/>
                </a:solidFill>
              </a:rPr>
              <a:t>opposite</a:t>
            </a:r>
            <a:r>
              <a:rPr lang="en-US" sz="2000" dirty="0"/>
              <a:t> utilities </a:t>
            </a:r>
          </a:p>
          <a:p>
            <a:pPr lvl="1"/>
            <a:r>
              <a:rPr lang="en-US" sz="2000" dirty="0"/>
              <a:t>Pure competition: </a:t>
            </a:r>
          </a:p>
          <a:p>
            <a:pPr lvl="2"/>
            <a:r>
              <a:rPr lang="en-US" sz="1600" dirty="0"/>
              <a:t>One</a:t>
            </a:r>
            <a:r>
              <a:rPr lang="en-US" sz="1600" b="1" i="1" dirty="0">
                <a:solidFill>
                  <a:srgbClr val="0000FF"/>
                </a:solidFill>
              </a:rPr>
              <a:t> maximizes</a:t>
            </a:r>
            <a:r>
              <a:rPr lang="en-US" sz="1600" dirty="0"/>
              <a:t>, the other </a:t>
            </a:r>
            <a:r>
              <a:rPr lang="en-US" sz="1600" b="1" i="1" dirty="0">
                <a:solidFill>
                  <a:srgbClr val="FF0000"/>
                </a:solidFill>
              </a:rPr>
              <a:t>minimizes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4191000"/>
            <a:ext cx="5562600" cy="1706564"/>
          </a:xfrm>
        </p:spPr>
        <p:txBody>
          <a:bodyPr/>
          <a:lstStyle/>
          <a:p>
            <a:r>
              <a:rPr lang="en-US" sz="2400" dirty="0"/>
              <a:t>General Games</a:t>
            </a:r>
          </a:p>
          <a:p>
            <a:pPr lvl="1"/>
            <a:r>
              <a:rPr lang="en-US" sz="2000" dirty="0"/>
              <a:t>Agents have </a:t>
            </a:r>
            <a:r>
              <a:rPr lang="en-US" sz="2000" b="1" i="1" dirty="0">
                <a:solidFill>
                  <a:srgbClr val="0000FF"/>
                </a:solidFill>
              </a:rPr>
              <a:t>independent</a:t>
            </a:r>
            <a:r>
              <a:rPr lang="en-US" sz="2000" dirty="0"/>
              <a:t> utilities</a:t>
            </a:r>
          </a:p>
          <a:p>
            <a:pPr lvl="1"/>
            <a:r>
              <a:rPr lang="en-US" sz="2000" dirty="0"/>
              <a:t>Cooperation, indifference, competition, shifting alliances, and more are all possible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828800" y="3429000"/>
            <a:ext cx="609600" cy="19050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962400" y="3124200"/>
            <a:ext cx="304800" cy="2209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3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2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from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220200" y="563433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  <a:p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V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Calibri" pitchFamily="34" charset="0"/>
              </a:rPr>
              <a:t>s</a:t>
            </a:r>
            <a:r>
              <a:rPr lang="en-US" sz="2400" dirty="0">
                <a:solidFill>
                  <a:srgbClr val="D303CA"/>
                </a:solidFill>
                <a:latin typeface="Calibri" pitchFamily="34" charset="0"/>
              </a:rPr>
              <a:t>) = </a:t>
            </a:r>
            <a:r>
              <a:rPr lang="en-US" sz="2400" dirty="0">
                <a:latin typeface="Calibri" pitchFamily="34" charset="0"/>
              </a:rPr>
              <a:t>known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8915400" y="1521023"/>
            <a:ext cx="2819400" cy="993577"/>
            <a:chOff x="8534400" y="1447800"/>
            <a:chExt cx="2819400" cy="993577"/>
          </a:xfrm>
        </p:grpSpPr>
        <p:sp>
          <p:nvSpPr>
            <p:cNvPr id="52" name="TextBox 51"/>
            <p:cNvSpPr txBox="1"/>
            <p:nvPr/>
          </p:nvSpPr>
          <p:spPr>
            <a:xfrm>
              <a:off x="8534400" y="1447800"/>
              <a:ext cx="2819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Non-Terminal States:</a:t>
              </a: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itchFamily="34" charset="0"/>
                </a:rPr>
                <a:t>)</a:t>
              </a:r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3" grpId="0"/>
      <p:bldP spid="114" grpId="0" animBg="1"/>
      <p:bldP spid="5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42208</TotalTime>
  <Words>1854</Words>
  <Application>Microsoft Macintosh PowerPoint</Application>
  <PresentationFormat>Widescreen</PresentationFormat>
  <Paragraphs>379</Paragraphs>
  <Slides>35</Slides>
  <Notes>17</Notes>
  <HiddenSlides>0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Times New Roman</vt:lpstr>
      <vt:lpstr>Wingdings</vt:lpstr>
      <vt:lpstr>dan-berkeley-nlp-v1</vt:lpstr>
      <vt:lpstr>Photo Editor Photo</vt:lpstr>
      <vt:lpstr>CS 188: Artificial Intelligence </vt:lpstr>
      <vt:lpstr>Outline</vt:lpstr>
      <vt:lpstr>A brief history</vt:lpstr>
      <vt:lpstr>Types of Games</vt:lpstr>
      <vt:lpstr>“Standard” Games</vt:lpstr>
      <vt:lpstr>Zero-Sum Games</vt:lpstr>
      <vt:lpstr>Adversarial Search</vt:lpstr>
      <vt:lpstr>Single-Agent Trees</vt:lpstr>
      <vt:lpstr>Value of a State</vt:lpstr>
      <vt:lpstr>Tic-Tac-Toe Game Tree</vt:lpstr>
      <vt:lpstr>Minimax Values</vt:lpstr>
      <vt:lpstr>Minimax algorithm</vt:lpstr>
      <vt:lpstr>Implementation</vt:lpstr>
      <vt:lpstr>Generalized minimax</vt:lpstr>
      <vt:lpstr>Minimax Efficiency</vt:lpstr>
      <vt:lpstr>Game Tree Pruning</vt:lpstr>
      <vt:lpstr>Minimax Example</vt:lpstr>
      <vt:lpstr>Alpha-Beta Example</vt:lpstr>
      <vt:lpstr>Alpha-Beta Quiz</vt:lpstr>
      <vt:lpstr>Alpha-Beta Quiz 2</vt:lpstr>
      <vt:lpstr>Alpha-Beta Quiz 2</vt:lpstr>
      <vt:lpstr>Alpha-Beta Pruning</vt:lpstr>
      <vt:lpstr>Alpha-Beta Implementation</vt:lpstr>
      <vt:lpstr>Alpha-Beta Pruning Properties</vt:lpstr>
      <vt:lpstr>Resource Limits</vt:lpstr>
      <vt:lpstr>Resource Limits</vt:lpstr>
      <vt:lpstr>Depth Matters</vt:lpstr>
      <vt:lpstr>Pacman with Depth-2 Lookahead</vt:lpstr>
      <vt:lpstr>Pacman with Depth-10 Lookahead</vt:lpstr>
      <vt:lpstr>Evaluation Functions</vt:lpstr>
      <vt:lpstr>Evaluation Functions</vt:lpstr>
      <vt:lpstr>Evaluation for Pacman</vt:lpstr>
      <vt:lpstr>Generalized minimax</vt:lpstr>
      <vt:lpstr>Emergent coordination in ghosts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2242</cp:revision>
  <cp:lastPrinted>2014-02-06T19:31:47Z</cp:lastPrinted>
  <dcterms:created xsi:type="dcterms:W3CDTF">2004-08-27T04:16:05Z</dcterms:created>
  <dcterms:modified xsi:type="dcterms:W3CDTF">2021-02-03T09:17:50Z</dcterms:modified>
</cp:coreProperties>
</file>